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1"/>
  </p:notesMasterIdLst>
  <p:sldIdLst>
    <p:sldId id="256" r:id="rId2"/>
    <p:sldId id="278" r:id="rId3"/>
    <p:sldId id="257" r:id="rId4"/>
    <p:sldId id="260" r:id="rId5"/>
    <p:sldId id="273" r:id="rId6"/>
    <p:sldId id="274" r:id="rId7"/>
    <p:sldId id="275" r:id="rId8"/>
    <p:sldId id="276" r:id="rId9"/>
    <p:sldId id="27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EA90E-2B53-497D-B24F-0A12A9460E16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C08FF-B376-42F7-B70C-ECD1EBFEEA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679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4205957" cy="65717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60" y="0"/>
            <a:ext cx="2122376" cy="6530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12/24/2020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01875" y="1432223"/>
            <a:ext cx="10321446" cy="3035808"/>
          </a:xfrm>
        </p:spPr>
        <p:txBody>
          <a:bodyPr/>
          <a:lstStyle/>
          <a:p>
            <a:pPr algn="ctr"/>
            <a:r>
              <a:rPr lang="en-US" altLang="ko-KR" sz="4400" dirty="0" smtClean="0"/>
              <a:t>Cambridge University press </a:t>
            </a:r>
            <a:r>
              <a:rPr lang="en-US" altLang="ko-KR" sz="4400" dirty="0" err="1" smtClean="0"/>
              <a:t>ebook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ko-KR" altLang="en-US" sz="4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이용자 가이</a:t>
            </a:r>
            <a:r>
              <a:rPr lang="ko-KR" altLang="en-US" sz="4400" dirty="0">
                <a:latin typeface="HY강M" panose="02030600000101010101" pitchFamily="18" charset="-127"/>
                <a:ea typeface="HY강M" panose="02030600000101010101" pitchFamily="18" charset="-127"/>
              </a:rPr>
              <a:t>드</a:t>
            </a: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인권도서관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793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0216" y="484632"/>
            <a:ext cx="10428032" cy="446244"/>
          </a:xfrm>
        </p:spPr>
        <p:txBody>
          <a:bodyPr>
            <a:noAutofit/>
          </a:bodyPr>
          <a:lstStyle/>
          <a:p>
            <a:r>
              <a:rPr lang="ko-KR" altLang="en-US" sz="36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 인권도서관</a:t>
            </a:r>
            <a:r>
              <a:rPr lang="en-US" altLang="ko-KR" sz="36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/ </a:t>
            </a:r>
            <a:r>
              <a:rPr lang="ko-KR" altLang="en-US" sz="36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전자자료</a:t>
            </a:r>
            <a:r>
              <a:rPr lang="en-US" altLang="ko-KR" sz="36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/ </a:t>
            </a:r>
            <a:r>
              <a:rPr lang="ko-KR" altLang="en-US" sz="3600" dirty="0" err="1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전자책</a:t>
            </a:r>
            <a:endParaRPr lang="ko-KR" altLang="en-US" sz="3600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420" y="1037969"/>
            <a:ext cx="6822002" cy="524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5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2640" y="1036607"/>
            <a:ext cx="1072983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출판사 소개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(Cambridge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University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Press)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- Cambridge University Press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400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년이 넘는 역사를 자랑하며 세계적으로 단행본으로 유명한 출판사이며 각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대학 및    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연구기관에서도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많은 책들을 보유하고 있습니다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r>
              <a:rPr lang="en-US" altLang="ko-KR" sz="1400" dirty="0" smtClean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 </a:t>
            </a:r>
            <a:r>
              <a:rPr lang="ko-KR" altLang="en-US" sz="1400" dirty="0" smtClean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★ </a:t>
            </a:r>
            <a:r>
              <a:rPr lang="ko-KR" altLang="en-US" sz="1400" b="1" dirty="0" smtClean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국가인권위원회 </a:t>
            </a:r>
            <a:r>
              <a:rPr lang="ko-KR" altLang="en-US" sz="1400" b="1" dirty="0" smtClean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인권도서관 보유 </a:t>
            </a:r>
            <a:r>
              <a:rPr lang="en-US" altLang="ko-KR" sz="1400" b="1" dirty="0" smtClean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eBook </a:t>
            </a:r>
            <a:r>
              <a:rPr lang="ko-KR" altLang="en-US" sz="1400" b="1" dirty="0" smtClean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타이틀 </a:t>
            </a:r>
            <a:r>
              <a:rPr lang="en-US" altLang="ko-KR" sz="1400" b="1" dirty="0" smtClean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– </a:t>
            </a:r>
            <a:r>
              <a:rPr lang="ko-KR" altLang="en-US" sz="1400" b="1" dirty="0" smtClean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인권 관련 타이틀 </a:t>
            </a:r>
            <a:r>
              <a:rPr lang="ko-KR" altLang="en-US" sz="1400" b="1" dirty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총 </a:t>
            </a:r>
            <a:r>
              <a:rPr lang="en-US" altLang="ko-KR" sz="1400" b="1" dirty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270</a:t>
            </a:r>
            <a:r>
              <a:rPr lang="ko-KR" altLang="en-US" sz="1400" b="1" dirty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종</a:t>
            </a:r>
            <a:endParaRPr lang="en-US" altLang="ko-KR" sz="1400" b="1" dirty="0">
              <a:solidFill>
                <a:srgbClr val="FF00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24651" y="2828350"/>
            <a:ext cx="10285822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 latinLnBrk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ko-KR" altLang="en-US" sz="1400" kern="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전 </a:t>
            </a:r>
            <a:r>
              <a:rPr lang="ko-KR" altLang="en-US" sz="14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주제 분야의 단행본을 </a:t>
            </a:r>
            <a:r>
              <a:rPr lang="en-US" altLang="ko-KR" sz="14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eBook</a:t>
            </a:r>
            <a:r>
              <a:rPr lang="ko-KR" altLang="en-US" sz="14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으로 제공하고 있으며 매달 신간이 </a:t>
            </a:r>
            <a:r>
              <a:rPr lang="ko-KR" altLang="en-US" sz="1400" kern="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추가됨</a:t>
            </a:r>
            <a:endParaRPr lang="en-US" altLang="ko-KR" sz="1400" kern="100" dirty="0" smtClean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 latinLnBrk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ko-KR" altLang="en-US" sz="14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 latinLnBrk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ko-KR" altLang="en-US" sz="1400" kern="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노벨상 </a:t>
            </a:r>
            <a:r>
              <a:rPr lang="ko-KR" altLang="en-US" sz="14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수상자 작품 </a:t>
            </a:r>
            <a:r>
              <a:rPr lang="en-US" altLang="ko-KR" sz="14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- 50</a:t>
            </a:r>
            <a:r>
              <a:rPr lang="ko-KR" altLang="en-US" sz="14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명이 넘는 각 분야</a:t>
            </a:r>
            <a:r>
              <a:rPr lang="en-US" altLang="ko-KR" sz="14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14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물리</a:t>
            </a:r>
            <a:r>
              <a:rPr lang="en-US" altLang="ko-KR" sz="14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4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화학</a:t>
            </a:r>
            <a:r>
              <a:rPr lang="en-US" altLang="ko-KR" sz="14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4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의학</a:t>
            </a:r>
            <a:r>
              <a:rPr lang="en-US" altLang="ko-KR" sz="14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4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문학</a:t>
            </a:r>
            <a:r>
              <a:rPr lang="en-US" altLang="ko-KR" sz="14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4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경제</a:t>
            </a:r>
            <a:r>
              <a:rPr lang="en-US" altLang="ko-KR" sz="14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4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평화</a:t>
            </a:r>
            <a:r>
              <a:rPr lang="en-US" altLang="ko-KR" sz="14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 </a:t>
            </a:r>
            <a:r>
              <a:rPr lang="ko-KR" altLang="en-US" sz="14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노벨상 수상자의 저서가 </a:t>
            </a:r>
            <a:endParaRPr lang="en-US" altLang="ko-KR" sz="1400" kern="100" dirty="0" smtClean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 latinLnBrk="1">
              <a:lnSpc>
                <a:spcPct val="150000"/>
              </a:lnSpc>
              <a:spcAft>
                <a:spcPts val="0"/>
              </a:spcAft>
            </a:pPr>
            <a:r>
              <a:rPr lang="en-US" altLang="ko-KR" sz="1400" kern="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Cambridge </a:t>
            </a:r>
            <a:r>
              <a:rPr lang="en-US" altLang="ko-KR" sz="14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University Press</a:t>
            </a:r>
            <a:r>
              <a:rPr lang="ko-KR" altLang="en-US" sz="14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를 통해 출판됨</a:t>
            </a:r>
            <a:r>
              <a:rPr lang="en-US" altLang="ko-KR" sz="14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r>
              <a:rPr lang="ko-KR" altLang="en-US" sz="1400" kern="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그 중 </a:t>
            </a:r>
            <a:r>
              <a:rPr lang="ko-KR" altLang="en-US" sz="14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대부분의 책들은 </a:t>
            </a:r>
            <a:r>
              <a:rPr lang="en-US" altLang="ko-KR" sz="14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Cambridge Books Online</a:t>
            </a:r>
            <a:r>
              <a:rPr lang="ko-KR" altLang="en-US" sz="14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을 통해 이용 </a:t>
            </a:r>
            <a:r>
              <a:rPr lang="ko-KR" altLang="en-US" sz="1400" kern="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가능함</a:t>
            </a:r>
            <a:endParaRPr lang="en-US" altLang="ko-KR" sz="1400" kern="100" dirty="0" smtClean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 latinLnBrk="1">
              <a:lnSpc>
                <a:spcPct val="150000"/>
              </a:lnSpc>
              <a:spcAft>
                <a:spcPts val="0"/>
              </a:spcAft>
            </a:pPr>
            <a:endParaRPr lang="ko-KR" altLang="en-US" sz="14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 latinLnBrk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ko-KR" altLang="en-US" sz="1400" kern="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단 </a:t>
            </a:r>
            <a:r>
              <a:rPr lang="ko-KR" altLang="en-US" sz="14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한번 구매로 영구적 접속 가능 </a:t>
            </a:r>
            <a:r>
              <a:rPr lang="en-US" altLang="ko-KR" sz="14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/ MARC records </a:t>
            </a:r>
            <a:r>
              <a:rPr lang="ko-KR" altLang="en-US" sz="14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제공 </a:t>
            </a:r>
            <a:r>
              <a:rPr lang="en-US" altLang="ko-KR" sz="14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/ </a:t>
            </a:r>
            <a:r>
              <a:rPr lang="ko-KR" altLang="en-US" sz="14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이용통계 제공</a:t>
            </a: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901872" y="0"/>
            <a:ext cx="2643453" cy="63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CUP</a:t>
            </a:r>
            <a:r>
              <a:rPr lang="en-US" altLang="ko-KR" sz="2400" dirty="0">
                <a:latin typeface="HY강M" panose="02030600000101010101" pitchFamily="18" charset="-127"/>
                <a:ea typeface="HY강M" panose="02030600000101010101" pitchFamily="18" charset="-127"/>
              </a:rPr>
              <a:t>	</a:t>
            </a:r>
            <a:r>
              <a:rPr lang="ko-KR" altLang="en-US" sz="2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제품소개</a:t>
            </a:r>
            <a:endParaRPr lang="ko-KR" altLang="en-US" sz="2400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pic>
        <p:nvPicPr>
          <p:cNvPr id="9" name="그림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64"/>
          <a:stretch/>
        </p:blipFill>
        <p:spPr bwMode="auto">
          <a:xfrm>
            <a:off x="6271309" y="4916370"/>
            <a:ext cx="4882515" cy="1727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그림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51" y="5064212"/>
            <a:ext cx="796925" cy="647700"/>
          </a:xfrm>
          <a:prstGeom prst="rect">
            <a:avLst/>
          </a:prstGeom>
        </p:spPr>
      </p:pic>
      <p:pic>
        <p:nvPicPr>
          <p:cNvPr id="11" name="그림 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90"/>
          <a:stretch/>
        </p:blipFill>
        <p:spPr bwMode="auto">
          <a:xfrm>
            <a:off x="319850" y="6120985"/>
            <a:ext cx="1406525" cy="503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815111" y="5126452"/>
            <a:ext cx="4062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* 2017 </a:t>
            </a:r>
            <a:r>
              <a:rPr lang="en-US" altLang="ko-KR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Runciman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Book Award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수상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(2017.06)</a:t>
            </a:r>
          </a:p>
          <a:p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- 2 Cambridge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Books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815111" y="6120985"/>
            <a:ext cx="5054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CHOICE List of Outstanding Academic Titles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(2017.01)</a:t>
            </a:r>
          </a:p>
          <a:p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- 26 Cambridge Books</a:t>
            </a:r>
          </a:p>
        </p:txBody>
      </p:sp>
    </p:spTree>
    <p:extLst>
      <p:ext uri="{BB962C8B-B14F-4D97-AF65-F5344CB8AC3E}">
        <p14:creationId xmlns:p14="http://schemas.microsoft.com/office/powerpoint/2010/main" val="980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/>
          <p:cNvSpPr txBox="1">
            <a:spLocks/>
          </p:cNvSpPr>
          <p:nvPr/>
        </p:nvSpPr>
        <p:spPr>
          <a:xfrm>
            <a:off x="902308" y="0"/>
            <a:ext cx="2741845" cy="63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CUP</a:t>
            </a:r>
            <a:r>
              <a:rPr lang="en-US" altLang="ko-KR" sz="2400" dirty="0">
                <a:latin typeface="HY강M" panose="02030600000101010101" pitchFamily="18" charset="-127"/>
                <a:ea typeface="HY강M" panose="02030600000101010101" pitchFamily="18" charset="-127"/>
              </a:rPr>
              <a:t>	</a:t>
            </a:r>
            <a:r>
              <a:rPr lang="ko-KR" altLang="en-US" sz="2400" dirty="0" err="1" smtClean="0">
                <a:latin typeface="HY강M" panose="02030600000101010101" pitchFamily="18" charset="-127"/>
                <a:ea typeface="HY강M" panose="02030600000101010101" pitchFamily="18" charset="-127"/>
              </a:rPr>
              <a:t>메인화면</a:t>
            </a:r>
            <a:endParaRPr lang="ko-KR" altLang="en-US" sz="2400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/>
          <a:srcRect r="7841" b="22782"/>
          <a:stretch/>
        </p:blipFill>
        <p:spPr>
          <a:xfrm>
            <a:off x="513253" y="1025852"/>
            <a:ext cx="11086825" cy="5744247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12343" y="1478088"/>
            <a:ext cx="4745458" cy="417034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250499" y="1464641"/>
            <a:ext cx="23495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rcRect r="13815"/>
          <a:stretch/>
        </p:blipFill>
        <p:spPr>
          <a:xfrm>
            <a:off x="519631" y="1924050"/>
            <a:ext cx="11074068" cy="48387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7553212" y="2538663"/>
            <a:ext cx="3751729" cy="13593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메뉴창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: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주제별 보기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출판사 정보 등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marL="342900" indent="-342900">
              <a:buAutoNum type="arabicParenR"/>
            </a:pP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marL="342900" indent="-342900">
              <a:buAutoNum type="arabicParenR"/>
            </a:pP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검색창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: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키워드 검색 제공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*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주제분야별 </a:t>
            </a: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브라우징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기능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259312" y="4648218"/>
            <a:ext cx="5510330" cy="140366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3892985" y="4648218"/>
            <a:ext cx="23495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5167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t="10196" r="7781" b="10261"/>
          <a:stretch/>
        </p:blipFill>
        <p:spPr>
          <a:xfrm>
            <a:off x="512343" y="742148"/>
            <a:ext cx="10715167" cy="6115852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11560" y="769042"/>
            <a:ext cx="1057414" cy="365509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7099262" y="2043953"/>
            <a:ext cx="412824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주제별 보기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: 39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가지 다양한 주제로 탐색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03597" y="769042"/>
            <a:ext cx="23495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902308" y="0"/>
            <a:ext cx="2741845" cy="63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CUP</a:t>
            </a:r>
            <a:r>
              <a:rPr lang="en-US" altLang="ko-KR" sz="2400" dirty="0">
                <a:latin typeface="HY강M" panose="02030600000101010101" pitchFamily="18" charset="-127"/>
                <a:ea typeface="HY강M" panose="02030600000101010101" pitchFamily="18" charset="-127"/>
              </a:rPr>
              <a:t>	</a:t>
            </a:r>
            <a:r>
              <a:rPr lang="ko-KR" altLang="en-US" sz="2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이용화면</a:t>
            </a:r>
            <a:endParaRPr lang="ko-KR" altLang="en-US" sz="2400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42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t="26601"/>
          <a:stretch/>
        </p:blipFill>
        <p:spPr>
          <a:xfrm>
            <a:off x="438547" y="769042"/>
            <a:ext cx="11389181" cy="5837807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3416124" y="1003992"/>
            <a:ext cx="2473687" cy="365509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7610250" y="2944907"/>
            <a:ext cx="3900432" cy="14253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검색결과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: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검색 키워드에 대한 결과값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marL="342900" indent="-342900">
              <a:buAutoNum type="arabicParenR"/>
            </a:pP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정렬 기준 설정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: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타이틀 순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출판일 순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marL="342900" indent="-342900">
              <a:buAutoNum type="arabicParenR"/>
            </a:pP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패싯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기능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: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결과 내 </a:t>
            </a: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재검색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검색 설정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      </a:t>
            </a:r>
          </a:p>
          <a:p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          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자료 유형별 설정 등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4) 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검색 자료 리스트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081268" y="1003992"/>
            <a:ext cx="23495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902308" y="0"/>
            <a:ext cx="2903210" cy="63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CUP</a:t>
            </a:r>
            <a:r>
              <a:rPr lang="en-US" altLang="ko-KR" sz="2400" dirty="0">
                <a:latin typeface="HY강M" panose="02030600000101010101" pitchFamily="18" charset="-127"/>
                <a:ea typeface="HY강M" panose="02030600000101010101" pitchFamily="18" charset="-127"/>
              </a:rPr>
              <a:t> </a:t>
            </a:r>
            <a:r>
              <a:rPr lang="en-US" altLang="ko-KR" sz="2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 </a:t>
            </a:r>
            <a:r>
              <a:rPr lang="ko-KR" altLang="en-US" sz="2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검색결과 화면</a:t>
            </a:r>
            <a:endParaRPr lang="ko-KR" altLang="en-US" sz="2400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623" y="1480737"/>
            <a:ext cx="1628775" cy="752475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7937779" y="1480737"/>
            <a:ext cx="23495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398206" y="1931027"/>
            <a:ext cx="23495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292872" y="2941162"/>
            <a:ext cx="23495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59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t="9852" r="1458"/>
          <a:stretch/>
        </p:blipFill>
        <p:spPr>
          <a:xfrm>
            <a:off x="135284" y="1278905"/>
            <a:ext cx="11979395" cy="4813599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8159282" y="1230777"/>
            <a:ext cx="3955397" cy="638675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313012" y="5261175"/>
            <a:ext cx="3835494" cy="12236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타이틀 내 </a:t>
            </a: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검색창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marL="342900" indent="-342900">
              <a:buAutoNum type="arabicParenR"/>
            </a:pP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타이틀 상세 정보 안내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marL="342900" indent="-342900">
              <a:buAutoNum type="arabicParenR"/>
            </a:pP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인용하기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추천하기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프린트책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구입하기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marL="342900" indent="-342900">
              <a:buAutoNum type="arabicParenR"/>
            </a:pP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북마크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기능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공유하기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806510" y="1363292"/>
            <a:ext cx="23495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902308" y="0"/>
            <a:ext cx="3185598" cy="63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CUP</a:t>
            </a:r>
            <a:r>
              <a:rPr lang="en-US" altLang="ko-KR" sz="2400" dirty="0">
                <a:latin typeface="HY강M" panose="02030600000101010101" pitchFamily="18" charset="-127"/>
                <a:ea typeface="HY강M" panose="02030600000101010101" pitchFamily="18" charset="-127"/>
              </a:rPr>
              <a:t> </a:t>
            </a:r>
            <a:r>
              <a:rPr lang="en-US" altLang="ko-KR" sz="2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 </a:t>
            </a:r>
            <a:r>
              <a:rPr lang="ko-KR" altLang="en-US" sz="2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타이틀 상세보기</a:t>
            </a:r>
            <a:r>
              <a:rPr lang="en-US" altLang="ko-KR" sz="2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1</a:t>
            </a:r>
            <a:endParaRPr lang="ko-KR" altLang="en-US" sz="2400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6030" y="2490725"/>
            <a:ext cx="23495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9077930" y="2279009"/>
            <a:ext cx="23495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0765191" y="5249143"/>
            <a:ext cx="23495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1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r="10022"/>
          <a:stretch/>
        </p:blipFill>
        <p:spPr>
          <a:xfrm>
            <a:off x="183505" y="920416"/>
            <a:ext cx="11707227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418455" y="1004494"/>
            <a:ext cx="3022577" cy="500694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5479155" y="1017099"/>
            <a:ext cx="5601929" cy="15729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타이틀 정보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컨텐츠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정보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분석 지표 제공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부가기능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: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선택된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챕터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열람하기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북마크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저장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서지 반출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			   PDF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다운로드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공유하기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컨텐츠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리스트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: PDF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및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HTML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열람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서지 반출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6030" y="1043955"/>
            <a:ext cx="23495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902308" y="0"/>
            <a:ext cx="3185598" cy="63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CUP</a:t>
            </a:r>
            <a:r>
              <a:rPr lang="en-US" altLang="ko-KR" sz="2400" dirty="0">
                <a:latin typeface="HY강M" panose="02030600000101010101" pitchFamily="18" charset="-127"/>
                <a:ea typeface="HY강M" panose="02030600000101010101" pitchFamily="18" charset="-127"/>
              </a:rPr>
              <a:t> </a:t>
            </a:r>
            <a:r>
              <a:rPr lang="en-US" altLang="ko-KR" sz="2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 </a:t>
            </a:r>
            <a:r>
              <a:rPr lang="ko-KR" altLang="en-US" sz="2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타이틀 상세보기</a:t>
            </a:r>
            <a:r>
              <a:rPr lang="en-US" altLang="ko-KR" sz="2400" dirty="0">
                <a:latin typeface="HY강M" panose="02030600000101010101" pitchFamily="18" charset="-127"/>
                <a:ea typeface="HY강M" panose="02030600000101010101" pitchFamily="18" charset="-127"/>
              </a:rPr>
              <a:t>2</a:t>
            </a:r>
            <a:endParaRPr lang="ko-KR" altLang="en-US" sz="2400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6030" y="2779487"/>
            <a:ext cx="23495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3314805" y="2904576"/>
            <a:ext cx="23495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435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/>
          <p:cNvSpPr txBox="1">
            <a:spLocks/>
          </p:cNvSpPr>
          <p:nvPr/>
        </p:nvSpPr>
        <p:spPr>
          <a:xfrm>
            <a:off x="902308" y="0"/>
            <a:ext cx="3185598" cy="63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CUP</a:t>
            </a:r>
            <a:r>
              <a:rPr lang="en-US" altLang="ko-KR" sz="2400" dirty="0">
                <a:latin typeface="HY강M" panose="02030600000101010101" pitchFamily="18" charset="-127"/>
                <a:ea typeface="HY강M" panose="02030600000101010101" pitchFamily="18" charset="-127"/>
              </a:rPr>
              <a:t> </a:t>
            </a:r>
            <a:r>
              <a:rPr lang="en-US" altLang="ko-KR" sz="2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 </a:t>
            </a:r>
            <a:r>
              <a:rPr lang="ko-KR" altLang="en-US" sz="2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타이틀 상세보기</a:t>
            </a:r>
            <a:r>
              <a:rPr lang="en-US" altLang="ko-KR" sz="24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3</a:t>
            </a:r>
            <a:endParaRPr lang="ko-KR" altLang="en-US" sz="2400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902308" y="899861"/>
            <a:ext cx="10592802" cy="5705476"/>
            <a:chOff x="902308" y="899861"/>
            <a:chExt cx="10592802" cy="5705476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3"/>
            <a:srcRect l="90252"/>
            <a:stretch/>
          </p:blipFill>
          <p:spPr>
            <a:xfrm>
              <a:off x="10226781" y="899861"/>
              <a:ext cx="1268329" cy="5705475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 rotWithShape="1">
            <a:blip r:embed="rId3"/>
            <a:srcRect r="28335"/>
            <a:stretch/>
          </p:blipFill>
          <p:spPr>
            <a:xfrm>
              <a:off x="902308" y="899862"/>
              <a:ext cx="9324473" cy="5705475"/>
            </a:xfrm>
            <a:prstGeom prst="rect">
              <a:avLst/>
            </a:prstGeom>
          </p:spPr>
        </p:pic>
      </p:grpSp>
      <p:sp>
        <p:nvSpPr>
          <p:cNvPr id="15" name="직사각형 14"/>
          <p:cNvSpPr/>
          <p:nvPr/>
        </p:nvSpPr>
        <p:spPr>
          <a:xfrm>
            <a:off x="614438" y="1006723"/>
            <a:ext cx="23495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8" name="직사각형 17"/>
          <p:cNvSpPr/>
          <p:nvPr/>
        </p:nvSpPr>
        <p:spPr>
          <a:xfrm>
            <a:off x="902308" y="3540885"/>
            <a:ext cx="3741821" cy="18317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PDF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다운로드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인쇄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이메일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검색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페이지 이동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확대 등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페이지 </a:t>
            </a:r>
            <a:r>
              <a:rPr lang="ko-KR" altLang="en-US" sz="1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뷰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책갈피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원문 내용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495107" y="1006723"/>
            <a:ext cx="23495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2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614438" y="1538370"/>
            <a:ext cx="23495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3</a:t>
            </a: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279" y="1367670"/>
            <a:ext cx="2133600" cy="942975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5552512" y="1420895"/>
            <a:ext cx="234950" cy="23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/>
              <a:t>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829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목판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TM03090434[[fn=목판]]</Template>
  <TotalTime>764</TotalTime>
  <Words>308</Words>
  <Application>Microsoft Office PowerPoint</Application>
  <PresentationFormat>와이드스크린</PresentationFormat>
  <Paragraphs>65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20" baseType="lpstr">
      <vt:lpstr>HY강M</vt:lpstr>
      <vt:lpstr>경기천년제목 Bold</vt:lpstr>
      <vt:lpstr>맑은 고딕</vt:lpstr>
      <vt:lpstr>바탕</vt:lpstr>
      <vt:lpstr>휴먼고딕</vt:lpstr>
      <vt:lpstr>Arial</vt:lpstr>
      <vt:lpstr>Rockwell</vt:lpstr>
      <vt:lpstr>Rockwell Condensed</vt:lpstr>
      <vt:lpstr>Times New Roman</vt:lpstr>
      <vt:lpstr>Wingdings</vt:lpstr>
      <vt:lpstr>목판</vt:lpstr>
      <vt:lpstr>Cambridge University press ebook  이용자 가이드</vt:lpstr>
      <vt:lpstr>  인권도서관/ 전자자료/ 전자책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ISPG (Independent Scholarly publishers group)  이용자 가이드</dc:title>
  <dc:creator>Seonghwi Jeon</dc:creator>
  <cp:lastModifiedBy>user</cp:lastModifiedBy>
  <cp:revision>56</cp:revision>
  <dcterms:created xsi:type="dcterms:W3CDTF">2016-11-21T07:49:24Z</dcterms:created>
  <dcterms:modified xsi:type="dcterms:W3CDTF">2020-12-24T07:49:23Z</dcterms:modified>
</cp:coreProperties>
</file>